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88" r:id="rId4"/>
    <p:sldId id="300" r:id="rId5"/>
    <p:sldId id="302" r:id="rId6"/>
    <p:sldId id="301" r:id="rId7"/>
    <p:sldId id="303" r:id="rId8"/>
    <p:sldId id="304" r:id="rId9"/>
    <p:sldId id="299" r:id="rId10"/>
  </p:sldIdLst>
  <p:sldSz cx="9906000" cy="6858000" type="A4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62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ano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Énfasi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Estilo claro 3 - Énfasis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Objects="1" showGuides="1">
      <p:cViewPr varScale="1">
        <p:scale>
          <a:sx n="46" d="100"/>
          <a:sy n="46" d="100"/>
        </p:scale>
        <p:origin x="1092" y="78"/>
      </p:cViewPr>
      <p:guideLst>
        <p:guide orient="horz" pos="4319"/>
        <p:guide pos="62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FEC12-F4D1-774D-AB57-D977F6A69548}" type="datetimeFigureOut">
              <a:rPr lang="es-ES_tradnl" smtClean="0"/>
              <a:pPr/>
              <a:t>19/05/2016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23919-E67C-654B-B85E-377BC439BBF9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49052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E8DAA-32C7-9647-8B69-DBA6E495B3BA}" type="datetimeFigureOut">
              <a:rPr lang="es-ES_tradnl" smtClean="0"/>
              <a:pPr/>
              <a:t>19/05/2016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3F075-6D93-8D4D-851A-E9073CE67645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527782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34756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69674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0861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11688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38325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87703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61767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99163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3F075-6D93-8D4D-851A-E9073CE67645}" type="slidenum">
              <a:rPr lang="es-ES_tradnl" smtClean="0"/>
              <a:pPr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9169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ctrTitle" hasCustomPrompt="1"/>
          </p:nvPr>
        </p:nvSpPr>
        <p:spPr>
          <a:xfrm>
            <a:off x="742950" y="304800"/>
            <a:ext cx="8420100" cy="1470025"/>
          </a:xfr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+mj-lt"/>
                <a:cs typeface="Helvetica"/>
              </a:defRPr>
            </a:lvl1pPr>
          </a:lstStyle>
          <a:p>
            <a:r>
              <a:rPr lang="es-ES_tradnl" dirty="0" smtClean="0"/>
              <a:t>Clic para editar titulo de la presentación</a:t>
            </a:r>
            <a:endParaRPr lang="es-ES_tradnl" dirty="0"/>
          </a:p>
        </p:txBody>
      </p:sp>
      <p:sp>
        <p:nvSpPr>
          <p:cNvPr id="7" name="Subtítulo 2"/>
          <p:cNvSpPr>
            <a:spLocks noGrp="1"/>
          </p:cNvSpPr>
          <p:nvPr>
            <p:ph type="subTitle" idx="1"/>
          </p:nvPr>
        </p:nvSpPr>
        <p:spPr>
          <a:xfrm>
            <a:off x="1485900" y="1981200"/>
            <a:ext cx="69342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FFFFFF"/>
                </a:solidFill>
                <a:latin typeface="+mn-lt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8" name="Marcador de texto 5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0" y="3352800"/>
            <a:ext cx="2362200" cy="914400"/>
          </a:xfrm>
        </p:spPr>
        <p:txBody>
          <a:bodyPr>
            <a:normAutofit/>
          </a:bodyPr>
          <a:lstStyle>
            <a:lvl1pPr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dirty="0" smtClean="0"/>
              <a:t>Presentado a:</a:t>
            </a:r>
          </a:p>
          <a:p>
            <a:pPr lvl="0"/>
            <a:r>
              <a:rPr lang="es-ES_tradnl" dirty="0" smtClean="0"/>
              <a:t>Fecha, Ciudad</a:t>
            </a:r>
            <a:endParaRPr lang="es-ES_trad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4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6800" y="3461104"/>
            <a:ext cx="1028204" cy="958496"/>
          </a:xfrm>
          <a:prstGeom prst="rect">
            <a:avLst/>
          </a:prstGeom>
        </p:spPr>
      </p:pic>
      <p:pic>
        <p:nvPicPr>
          <p:cNvPr id="14" name="Imagen 13" descr="Imagen 5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45435" y="2654768"/>
            <a:ext cx="3758730" cy="37460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159235" y="3429000"/>
            <a:ext cx="7060965" cy="914400"/>
          </a:xfrm>
        </p:spPr>
        <p:txBody>
          <a:bodyPr>
            <a:noAutofit/>
          </a:bodyPr>
          <a:lstStyle>
            <a:lvl1pPr marL="514350" indent="-514350" algn="l">
              <a:buClrTx/>
              <a:buFont typeface="+mj-lt"/>
              <a:buAutoNum type="arabicPeriod"/>
              <a:defRPr sz="4800" b="0" i="0">
                <a:solidFill>
                  <a:schemeClr val="bg1">
                    <a:lumMod val="65000"/>
                  </a:schemeClr>
                </a:solidFill>
                <a:latin typeface="+mj-lt"/>
                <a:cs typeface="Helvetica"/>
              </a:defRPr>
            </a:lvl1pPr>
          </a:lstStyle>
          <a:p>
            <a:r>
              <a:rPr lang="es-ES_tradnl" dirty="0" smtClean="0"/>
              <a:t>Editar titulo del capítulo</a:t>
            </a:r>
            <a:endParaRPr lang="es-ES_tradnl" dirty="0"/>
          </a:p>
        </p:txBody>
      </p:sp>
      <p:pic>
        <p:nvPicPr>
          <p:cNvPr id="17" name="Imagen 16" descr="Imagen 6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6400" y="6362752"/>
            <a:ext cx="457143" cy="419048"/>
          </a:xfrm>
          <a:prstGeom prst="rect">
            <a:avLst/>
          </a:prstGeom>
        </p:spPr>
      </p:pic>
      <p:sp>
        <p:nvSpPr>
          <p:cNvPr id="18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20200" y="6356351"/>
            <a:ext cx="495300" cy="365125"/>
          </a:xfrm>
        </p:spPr>
        <p:txBody>
          <a:bodyPr/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3727B8A6-DA84-904F-9D68-0A83C46B2FC5}" type="slidenum">
              <a:rPr lang="es-ES_tradnl" smtClean="0"/>
              <a:pPr/>
              <a:t>‹Nº›</a:t>
            </a:fld>
            <a:endParaRPr lang="es-ES_tradnl" dirty="0"/>
          </a:p>
        </p:txBody>
      </p:sp>
      <p:pic>
        <p:nvPicPr>
          <p:cNvPr id="9" name="Imagen 8" descr="Imagen 7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6438" y="-1"/>
            <a:ext cx="9939859" cy="1134533"/>
          </a:xfrm>
          <a:prstGeom prst="rect">
            <a:avLst/>
          </a:prstGeom>
        </p:spPr>
      </p:pic>
      <p:pic>
        <p:nvPicPr>
          <p:cNvPr id="10" name="Imagen 9" descr="logo blanco oclix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24800" y="76200"/>
            <a:ext cx="1485900" cy="585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7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773" y="-1"/>
            <a:ext cx="9939859" cy="1134533"/>
          </a:xfrm>
          <a:prstGeom prst="rect">
            <a:avLst/>
          </a:prstGeom>
        </p:spPr>
      </p:pic>
      <p:pic>
        <p:nvPicPr>
          <p:cNvPr id="16" name="Imagen 15" descr="Imagen 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96400" y="6362752"/>
            <a:ext cx="457143" cy="41904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1" y="76200"/>
            <a:ext cx="7429500" cy="762000"/>
          </a:xfrm>
        </p:spPr>
        <p:txBody>
          <a:bodyPr>
            <a:normAutofit/>
          </a:bodyPr>
          <a:lstStyle>
            <a:lvl1pPr algn="l">
              <a:defRPr sz="3200" b="0" i="0">
                <a:solidFill>
                  <a:schemeClr val="bg1"/>
                </a:solidFill>
                <a:latin typeface="+mj-lt"/>
                <a:cs typeface="Helvetica"/>
              </a:defRPr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20200" y="6356351"/>
            <a:ext cx="495300" cy="365125"/>
          </a:xfrm>
        </p:spPr>
        <p:txBody>
          <a:bodyPr/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3727B8A6-DA84-904F-9D68-0A83C46B2FC5}" type="slidenum">
              <a:rPr lang="es-ES_tradnl" smtClean="0"/>
              <a:pPr/>
              <a:t>‹Nº›</a:t>
            </a:fld>
            <a:endParaRPr lang="es-ES_tradnl" dirty="0"/>
          </a:p>
        </p:txBody>
      </p:sp>
      <p:sp>
        <p:nvSpPr>
          <p:cNvPr id="4" name="CuadroTexto 3"/>
          <p:cNvSpPr txBox="1"/>
          <p:nvPr userDrawn="1"/>
        </p:nvSpPr>
        <p:spPr>
          <a:xfrm>
            <a:off x="8229600" y="744379"/>
            <a:ext cx="14460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000" dirty="0" err="1" smtClean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wwww.oclixgroup.com</a:t>
            </a:r>
            <a:endParaRPr lang="es-ES_tradnl" sz="1000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990600"/>
            <a:ext cx="7674637" cy="609600"/>
          </a:xfrm>
        </p:spPr>
        <p:txBody>
          <a:bodyPr>
            <a:normAutofit/>
          </a:bodyPr>
          <a:lstStyle>
            <a:lvl1pPr algn="l">
              <a:buFontTx/>
              <a:buNone/>
              <a:defRPr sz="1400">
                <a:solidFill>
                  <a:srgbClr val="7F7F7F"/>
                </a:solidFill>
              </a:defRPr>
            </a:lvl1pPr>
          </a:lstStyle>
          <a:p>
            <a:pPr lvl="0"/>
            <a:r>
              <a:rPr lang="es-ES_tradnl" dirty="0" smtClean="0"/>
              <a:t>Texto breve explicado de la diapositiva</a:t>
            </a:r>
            <a:endParaRPr lang="es-ES_tradnl" dirty="0"/>
          </a:p>
        </p:txBody>
      </p:sp>
      <p:pic>
        <p:nvPicPr>
          <p:cNvPr id="10" name="Imagen 9" descr="logo blanco oclix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4800" y="76200"/>
            <a:ext cx="1485900" cy="5852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7B8A6-DA84-904F-9D68-0A83C46B2FC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728751" y="1774825"/>
            <a:ext cx="8420100" cy="1470025"/>
          </a:xfrm>
        </p:spPr>
        <p:txBody>
          <a:bodyPr>
            <a:noAutofit/>
          </a:bodyPr>
          <a:lstStyle/>
          <a:p>
            <a:r>
              <a:rPr lang="es-ES" dirty="0" smtClean="0"/>
              <a:t>OCLIX GROUP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Presentación General de Servicios</a:t>
            </a:r>
            <a:endParaRPr lang="es-ES_tradnl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latin typeface="+mj-lt"/>
              </a:rPr>
              <a:t>Introducción</a:t>
            </a:r>
            <a:endParaRPr lang="es-ES_tradnl" dirty="0">
              <a:latin typeface="+mj-lt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2</a:t>
            </a:fld>
            <a:endParaRPr lang="es-ES_trad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44" y="1550432"/>
            <a:ext cx="4318000" cy="482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73080" y="2636912"/>
            <a:ext cx="3240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/>
              <a:t>Gobiernos mas inteligentes, generan sociedades más justas. </a:t>
            </a:r>
            <a:endParaRPr lang="es-ES_tradnl" dirty="0" smtClean="0"/>
          </a:p>
          <a:p>
            <a:endParaRPr lang="es-ES_tradnl" dirty="0"/>
          </a:p>
          <a:p>
            <a:r>
              <a:rPr lang="es-ES_tradnl" dirty="0" smtClean="0"/>
              <a:t>La </a:t>
            </a:r>
            <a:r>
              <a:rPr lang="es-ES_tradnl" dirty="0"/>
              <a:t>tecnología es una herramienta al servicio de las sociedades.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Nuestro Horizonte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3</a:t>
            </a:fld>
            <a:endParaRPr lang="es-ES_tradnl"/>
          </a:p>
        </p:txBody>
      </p:sp>
      <p:sp>
        <p:nvSpPr>
          <p:cNvPr id="2" name="Rectangle 1"/>
          <p:cNvSpPr/>
          <p:nvPr/>
        </p:nvSpPr>
        <p:spPr>
          <a:xfrm>
            <a:off x="4016896" y="1556792"/>
            <a:ext cx="547260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/>
              <a:t>Nuestros </a:t>
            </a:r>
            <a:r>
              <a:rPr lang="es-ES_tradnl" sz="1600" dirty="0"/>
              <a:t>productos y servicios en Gobierno Digital y Políticas Públicas tienden a ayudar a nuestros clientes a alcanzar los siguientes valores:</a:t>
            </a:r>
            <a:endParaRPr lang="en-US" sz="1600" dirty="0"/>
          </a:p>
          <a:p>
            <a:endParaRPr lang="es-ES_tradnl" sz="1600" b="1" dirty="0" smtClean="0">
              <a:solidFill>
                <a:srgbClr val="FF0000"/>
              </a:solidFill>
            </a:endParaRPr>
          </a:p>
          <a:p>
            <a:r>
              <a:rPr lang="es-ES_tradnl" sz="1600" b="1" dirty="0" smtClean="0">
                <a:solidFill>
                  <a:srgbClr val="C00000"/>
                </a:solidFill>
              </a:rPr>
              <a:t>Políticos</a:t>
            </a:r>
            <a:r>
              <a:rPr lang="es-ES_tradnl" sz="1600" b="1" dirty="0">
                <a:solidFill>
                  <a:srgbClr val="C00000"/>
                </a:solidFill>
              </a:rPr>
              <a:t>: 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Gobernabilidad · Participación · Legitimidad · Transparencia · Promoción, Desarrollo y Crecimiento · Acción Común y compartida · Legalidad · Efectividad · Impacto y Evaluación de Consecuencias</a:t>
            </a:r>
            <a:r>
              <a:rPr lang="es-ES_tradnl" sz="1600" dirty="0" smtClean="0"/>
              <a:t>.</a:t>
            </a:r>
          </a:p>
          <a:p>
            <a:endParaRPr lang="en-US" sz="1600" dirty="0"/>
          </a:p>
          <a:p>
            <a:r>
              <a:rPr lang="es-ES_tradnl" sz="1600" b="1" dirty="0">
                <a:solidFill>
                  <a:srgbClr val="C00000"/>
                </a:solidFill>
              </a:rPr>
              <a:t>Económicos – Tecnológicos: 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Eficiencia y Resultados · Innovación · Competitividad · Planificación Estratégica · Gestión, administración y organización desburocratizada, sensible, descentralizada, coordinada y no fragmentada · Control y Monitoreo ·  Informatización.</a:t>
            </a:r>
            <a:endParaRPr lang="en-US" sz="1600" dirty="0"/>
          </a:p>
          <a:p>
            <a:endParaRPr lang="es-ES_tradnl" sz="1600" dirty="0" smtClean="0"/>
          </a:p>
          <a:p>
            <a:r>
              <a:rPr lang="es-ES_tradnl" sz="1600" b="1" dirty="0" smtClean="0">
                <a:solidFill>
                  <a:srgbClr val="C00000"/>
                </a:solidFill>
              </a:rPr>
              <a:t>Culturales</a:t>
            </a:r>
            <a:r>
              <a:rPr lang="es-ES_tradnl" sz="1600" b="1" dirty="0">
                <a:solidFill>
                  <a:srgbClr val="C00000"/>
                </a:solidFill>
              </a:rPr>
              <a:t>: 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Identidad · Pertenencia · Proyección.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1988840"/>
            <a:ext cx="3810000" cy="3467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Gobierno Digital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4</a:t>
            </a:fld>
            <a:endParaRPr lang="es-ES_tradnl"/>
          </a:p>
        </p:txBody>
      </p:sp>
      <p:sp>
        <p:nvSpPr>
          <p:cNvPr id="5" name="Rectangle 4"/>
          <p:cNvSpPr/>
          <p:nvPr/>
        </p:nvSpPr>
        <p:spPr>
          <a:xfrm>
            <a:off x="200472" y="1196752"/>
            <a:ext cx="46805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>
                <a:solidFill>
                  <a:srgbClr val="C00000"/>
                </a:solidFill>
              </a:rPr>
              <a:t>Gobierno Digital</a:t>
            </a:r>
            <a:endParaRPr lang="en-US" sz="1600" dirty="0">
              <a:solidFill>
                <a:srgbClr val="C00000"/>
              </a:solidFill>
            </a:endParaRPr>
          </a:p>
          <a:p>
            <a:r>
              <a:rPr lang="es-ES_tradnl" sz="1600" dirty="0"/>
              <a:t>El gobierno abierto </a:t>
            </a:r>
            <a:endParaRPr lang="en-US" sz="1600" dirty="0"/>
          </a:p>
          <a:p>
            <a:r>
              <a:rPr lang="es-ES_tradnl" sz="1600" dirty="0"/>
              <a:t>(e-</a:t>
            </a:r>
            <a:r>
              <a:rPr lang="es-ES_tradnl" sz="1600" dirty="0" err="1"/>
              <a:t>government</a:t>
            </a:r>
            <a:r>
              <a:rPr lang="es-ES_tradnl" sz="1600" dirty="0"/>
              <a:t>) </a:t>
            </a:r>
            <a:endParaRPr lang="en-US" sz="1600" dirty="0"/>
          </a:p>
          <a:p>
            <a:r>
              <a:rPr lang="es-ES_tradnl" sz="1600" dirty="0"/>
              <a:t>consiste en el uso de las tecnologías de la información y el conocimiento en los procesos internos de gobierno y en la entrega de los productos y servicios del Estado tanto a los ciudadanos como a la industria.</a:t>
            </a:r>
            <a:endParaRPr lang="en-US" sz="1600" dirty="0"/>
          </a:p>
          <a:p>
            <a:endParaRPr lang="en-US" sz="1600" dirty="0"/>
          </a:p>
          <a:p>
            <a:r>
              <a:rPr lang="es-ES_tradnl" sz="1600" dirty="0"/>
              <a:t>Esta idea ha sido evolucionada bajo el nuevo concepto de </a:t>
            </a:r>
            <a:r>
              <a:rPr lang="es-ES_tradnl" sz="1600" b="1" dirty="0">
                <a:solidFill>
                  <a:srgbClr val="C00000"/>
                </a:solidFill>
              </a:rPr>
              <a:t>cooperación y participación social</a:t>
            </a:r>
            <a:r>
              <a:rPr lang="es-ES_tradnl" sz="1600" dirty="0"/>
              <a:t> de los actores / ciudadanos, en el ecosistema de lo que hoy se denomina </a:t>
            </a:r>
            <a:r>
              <a:rPr lang="es-ES_tradnl" sz="1600" b="1" dirty="0">
                <a:solidFill>
                  <a:srgbClr val="C00000"/>
                </a:solidFill>
              </a:rPr>
              <a:t>Web 2.0.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b="1" dirty="0">
                <a:solidFill>
                  <a:srgbClr val="C00000"/>
                </a:solidFill>
              </a:rPr>
              <a:t>Los gobiernos </a:t>
            </a:r>
            <a:r>
              <a:rPr lang="es-ES_tradnl" sz="1600" dirty="0"/>
              <a:t>como organización principal en una sociedad, </a:t>
            </a:r>
            <a:r>
              <a:rPr lang="es-ES_tradnl" sz="1600" b="1" dirty="0">
                <a:solidFill>
                  <a:srgbClr val="C00000"/>
                </a:solidFill>
              </a:rPr>
              <a:t>toman la idea de la participación ciudadana a través de la internet </a:t>
            </a:r>
            <a:r>
              <a:rPr lang="es-ES_tradnl" sz="1600" dirty="0" smtClean="0"/>
              <a:t>y </a:t>
            </a:r>
            <a:r>
              <a:rPr lang="es-ES_tradnl" sz="1600" dirty="0"/>
              <a:t>bajo esta nueva filosofía de acción ciudadana, es que se crea el “Open </a:t>
            </a:r>
            <a:r>
              <a:rPr lang="es-ES_tradnl" sz="1600" dirty="0" err="1"/>
              <a:t>Goverment</a:t>
            </a:r>
            <a:r>
              <a:rPr lang="es-ES_tradnl" sz="1600" dirty="0"/>
              <a:t>” ó Gobierno 2.0.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5169024" y="3724577"/>
            <a:ext cx="45365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 smtClean="0">
                <a:solidFill>
                  <a:srgbClr val="C00000"/>
                </a:solidFill>
              </a:rPr>
              <a:t>Gobierno </a:t>
            </a:r>
            <a:r>
              <a:rPr lang="es-ES_tradnl" sz="1600" b="1" dirty="0" smtClean="0">
                <a:solidFill>
                  <a:srgbClr val="C00000"/>
                </a:solidFill>
              </a:rPr>
              <a:t>3.0</a:t>
            </a:r>
            <a:r>
              <a:rPr lang="es-ES_tradnl" sz="1600" dirty="0" smtClean="0"/>
              <a:t>, </a:t>
            </a:r>
            <a:r>
              <a:rPr lang="es-ES_tradnl" sz="1600" dirty="0"/>
              <a:t>entonces, es </a:t>
            </a:r>
            <a:r>
              <a:rPr lang="es-ES_tradnl" sz="1600" b="1" dirty="0">
                <a:solidFill>
                  <a:srgbClr val="C00000"/>
                </a:solidFill>
              </a:rPr>
              <a:t>el uso de la tecnología </a:t>
            </a:r>
            <a:r>
              <a:rPr lang="es-ES_tradnl" sz="1600" dirty="0"/>
              <a:t>– en especial las tecnologías de colaboración en el corazón de la Web 2.0 – </a:t>
            </a:r>
            <a:r>
              <a:rPr lang="es-ES_tradnl" sz="1600" b="1" dirty="0">
                <a:solidFill>
                  <a:srgbClr val="C00000"/>
                </a:solidFill>
              </a:rPr>
              <a:t>para resolver los problemas colectivos</a:t>
            </a:r>
            <a:r>
              <a:rPr lang="es-ES_tradnl" sz="1600" dirty="0"/>
              <a:t> de una ciudad, estado, nacional, e incluso a nivel internacional.</a:t>
            </a:r>
            <a:endParaRPr lang="en-US" sz="1600" dirty="0"/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dirty="0"/>
              <a:t>Los productos y servicios emergentes de ambos conceptos – Políticas Públicas y Gobierno Digital y Gobierno 2.0 – son aplicables a la generalidad de los actuales servicios y sectores públicos (educación, tributación, seguridad, </a:t>
            </a:r>
            <a:r>
              <a:rPr lang="es-ES_tradnl" sz="1600" dirty="0" err="1"/>
              <a:t>etc</a:t>
            </a:r>
            <a:r>
              <a:rPr lang="es-ES_tradnl" sz="1600" dirty="0"/>
              <a:t>). </a:t>
            </a:r>
            <a:endParaRPr 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6096609" y="1844824"/>
            <a:ext cx="2664296" cy="112371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_tradnl" sz="2000" dirty="0" smtClean="0">
                <a:solidFill>
                  <a:schemeClr val="tx1"/>
                </a:solidFill>
              </a:rPr>
              <a:t>Generadores de </a:t>
            </a:r>
            <a:r>
              <a:rPr lang="es-ES_tradnl" sz="2000" b="1" dirty="0" smtClean="0">
                <a:solidFill>
                  <a:schemeClr val="tx1"/>
                </a:solidFill>
              </a:rPr>
              <a:t>“Nuevos </a:t>
            </a:r>
            <a:r>
              <a:rPr lang="es-ES_tradnl" sz="2000" b="1" dirty="0">
                <a:solidFill>
                  <a:schemeClr val="tx1"/>
                </a:solidFill>
              </a:rPr>
              <a:t>Servicios y Productos Públicos“.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88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12" y="1340768"/>
            <a:ext cx="1327540" cy="1671194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Servicios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5</a:t>
            </a:fld>
            <a:endParaRPr lang="es-ES_tradnl"/>
          </a:p>
        </p:txBody>
      </p:sp>
      <p:sp>
        <p:nvSpPr>
          <p:cNvPr id="5" name="Rectangle 4"/>
          <p:cNvSpPr/>
          <p:nvPr/>
        </p:nvSpPr>
        <p:spPr>
          <a:xfrm>
            <a:off x="200472" y="1196752"/>
            <a:ext cx="43924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b="1" dirty="0" smtClean="0">
                <a:solidFill>
                  <a:srgbClr val="C00000"/>
                </a:solidFill>
              </a:rPr>
              <a:t>Servicios </a:t>
            </a:r>
            <a:r>
              <a:rPr lang="es-ES_tradnl" b="1" dirty="0">
                <a:solidFill>
                  <a:srgbClr val="C00000"/>
                </a:solidFill>
              </a:rPr>
              <a:t>Gestionados de Infraestructura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s-ES_tradnl" sz="1600" dirty="0" err="1"/>
              <a:t>Oclix</a:t>
            </a:r>
            <a:r>
              <a:rPr lang="es-ES_tradnl" sz="1600" dirty="0"/>
              <a:t> ofrece una amplia gama de servicios gestionados que cubren las principales temáticas de IT.  Los servicios se ofrecen con modalidad de abono mensual según el tamaño de la infraestructura y tipo de servicio solicitado.</a:t>
            </a:r>
            <a:endParaRPr lang="en-US" sz="1600" dirty="0"/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b="1" u="sng" dirty="0"/>
              <a:t>Servicios Gestionados DBA</a:t>
            </a:r>
            <a:endParaRPr lang="en-US" sz="1600" b="1" dirty="0"/>
          </a:p>
          <a:p>
            <a:r>
              <a:rPr lang="es-ES_tradnl" sz="1600" dirty="0"/>
              <a:t>(data base </a:t>
            </a:r>
            <a:r>
              <a:rPr lang="es-ES_tradnl" sz="1600" dirty="0" err="1"/>
              <a:t>administrator</a:t>
            </a:r>
            <a:r>
              <a:rPr lang="es-ES_tradnl" sz="1600" dirty="0"/>
              <a:t>)</a:t>
            </a:r>
            <a:endParaRPr lang="en-US" sz="1600" dirty="0"/>
          </a:p>
          <a:p>
            <a:r>
              <a:rPr lang="es-ES_tradnl" sz="1600" dirty="0" smtClean="0"/>
              <a:t>El Servicio Gestionado DBA provee al cliente soporte remoto de recursos expertos para sus bases de datos. </a:t>
            </a:r>
            <a:endParaRPr lang="en-US" sz="1600" dirty="0" smtClean="0"/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b="1" u="sng" dirty="0"/>
              <a:t>Servicios en </a:t>
            </a:r>
            <a:r>
              <a:rPr lang="es-ES_tradnl" sz="1600" b="1" u="sng" dirty="0" err="1"/>
              <a:t>Networking</a:t>
            </a:r>
            <a:endParaRPr lang="en-US" sz="1600" b="1" dirty="0"/>
          </a:p>
          <a:p>
            <a:r>
              <a:rPr lang="es-ES_tradnl" sz="1600" dirty="0"/>
              <a:t>Soporte integral brindado en forma remota por expertos, a toda su infraestructura y servicios de </a:t>
            </a:r>
            <a:r>
              <a:rPr lang="es-ES_tradnl" sz="1600" dirty="0" err="1"/>
              <a:t>Networking</a:t>
            </a:r>
            <a:r>
              <a:rPr lang="es-ES_tradnl" sz="1600" dirty="0"/>
              <a:t>. </a:t>
            </a:r>
            <a:endParaRPr lang="es-ES_tradnl" sz="1600" dirty="0" smtClean="0"/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b="1" u="sng" dirty="0"/>
              <a:t>Servicio Gestionado </a:t>
            </a:r>
            <a:r>
              <a:rPr lang="es-ES_tradnl" sz="1600" b="1" u="sng" dirty="0" err="1"/>
              <a:t>SysAdmin</a:t>
            </a:r>
            <a:endParaRPr lang="en-US" sz="1600" b="1" dirty="0"/>
          </a:p>
          <a:p>
            <a:r>
              <a:rPr lang="es-ES_tradnl" sz="1600" dirty="0"/>
              <a:t>Se le da al cliente soporte remoto para las tareas de administración de sistemas. </a:t>
            </a:r>
            <a:endParaRPr lang="es-ES_tradnl" sz="1600" dirty="0" smtClean="0"/>
          </a:p>
          <a:p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5889104" y="2420888"/>
            <a:ext cx="3528391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b="1" dirty="0">
                <a:solidFill>
                  <a:srgbClr val="C00000"/>
                </a:solidFill>
              </a:rPr>
              <a:t>Servicios Profesionales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s-ES_tradnl" sz="1600" dirty="0" err="1"/>
              <a:t>Oclix</a:t>
            </a:r>
            <a:r>
              <a:rPr lang="es-ES_tradnl" sz="1600" dirty="0"/>
              <a:t> ofrece Servicios Profesionales sobre diversas plataformas, componentes y disciplinas de sistemas. Los Servicios Profesionales son servicios de consultoría que se ofrecen a empresas con una contratación de paquetes de horas o alcance cerrado. 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64" y="4644386"/>
            <a:ext cx="3481757" cy="206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4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870" y="1340768"/>
            <a:ext cx="2408634" cy="1789946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Social Media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6</a:t>
            </a:fld>
            <a:endParaRPr lang="es-ES_tradnl"/>
          </a:p>
        </p:txBody>
      </p:sp>
      <p:sp>
        <p:nvSpPr>
          <p:cNvPr id="5" name="Rectangle 4"/>
          <p:cNvSpPr/>
          <p:nvPr/>
        </p:nvSpPr>
        <p:spPr>
          <a:xfrm>
            <a:off x="272480" y="1241465"/>
            <a:ext cx="67687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/>
              <a:t>Aprender a escuchar y observar </a:t>
            </a:r>
            <a:r>
              <a:rPr lang="es-ES_tradnl" sz="1600" dirty="0"/>
              <a:t>es una de las tareas que las organizaciones, empresas, firmas y </a:t>
            </a:r>
            <a:r>
              <a:rPr lang="es-ES_tradnl" sz="1600" dirty="0" smtClean="0"/>
              <a:t>gobiernos </a:t>
            </a:r>
            <a:r>
              <a:rPr lang="es-ES_tradnl" sz="1600" dirty="0"/>
              <a:t>están comenzando a aprender. </a:t>
            </a:r>
            <a:r>
              <a:rPr lang="es-ES_tradnl" sz="1600" b="1" dirty="0"/>
              <a:t>Las redes sociales son una fuente inagotable de diálogos entre personas que comunican sus sensaciones, parecidos, ideas e inquietudes </a:t>
            </a:r>
            <a:r>
              <a:rPr lang="es-ES_tradnl" sz="1600" dirty="0"/>
              <a:t>a través de múltiples canales. </a:t>
            </a:r>
            <a:endParaRPr lang="es-ES_tradnl" sz="1600" dirty="0" smtClean="0"/>
          </a:p>
          <a:p>
            <a:endParaRPr lang="es-ES_tradnl" sz="1600" dirty="0"/>
          </a:p>
          <a:p>
            <a:r>
              <a:rPr lang="es-ES_tradnl" sz="1600" dirty="0" smtClean="0"/>
              <a:t>Poder </a:t>
            </a:r>
            <a:r>
              <a:rPr lang="es-ES_tradnl" sz="1600" dirty="0"/>
              <a:t>medir este caudal de información y deglutirlo para transformarlo en conocimiento, es la tarea de lo que hoy llamamos “Social Media</a:t>
            </a:r>
            <a:r>
              <a:rPr lang="es-ES_tradnl" sz="1600" dirty="0" smtClean="0"/>
              <a:t>”.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44488" y="3645023"/>
            <a:ext cx="43891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>
                <a:solidFill>
                  <a:srgbClr val="C00000"/>
                </a:solidFill>
              </a:rPr>
              <a:t>Redes Sociales y su potencial para Gobierno. 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Creación y capacitación en el manejo de los canales sociales para llegar de forma más efectiva a la población. </a:t>
            </a:r>
            <a:endParaRPr lang="en-US" sz="1600" dirty="0"/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b="1" dirty="0">
                <a:solidFill>
                  <a:srgbClr val="C00000"/>
                </a:solidFill>
              </a:rPr>
              <a:t>Servicios a la Comunidad (E-</a:t>
            </a:r>
            <a:r>
              <a:rPr lang="es-ES_tradnl" sz="1600" b="1" dirty="0" err="1">
                <a:solidFill>
                  <a:srgbClr val="C00000"/>
                </a:solidFill>
              </a:rPr>
              <a:t>Gov</a:t>
            </a:r>
            <a:r>
              <a:rPr lang="es-ES_tradnl" sz="1600" b="1" dirty="0">
                <a:solidFill>
                  <a:srgbClr val="C00000"/>
                </a:solidFill>
              </a:rPr>
              <a:t>). </a:t>
            </a:r>
            <a:endParaRPr lang="es-ES_tradnl" sz="1600" b="1" dirty="0" smtClean="0">
              <a:solidFill>
                <a:srgbClr val="C00000"/>
              </a:solidFill>
            </a:endParaRPr>
          </a:p>
          <a:p>
            <a:r>
              <a:rPr lang="es-ES_tradnl" sz="1600" dirty="0" smtClean="0"/>
              <a:t>Implementación </a:t>
            </a:r>
            <a:r>
              <a:rPr lang="es-ES_tradnl" sz="1600" dirty="0"/>
              <a:t>de la filosofía de apertura, en los procesos administrativos que componen a un gobierno. 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4953000" y="3645023"/>
            <a:ext cx="4389120" cy="2834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>
                <a:solidFill>
                  <a:srgbClr val="C00000"/>
                </a:solidFill>
              </a:rPr>
              <a:t>Medición Social. 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Cuantificación para saber que es lo que el conjunto de los ciudadanos intentan decirnos. </a:t>
            </a:r>
            <a:endParaRPr lang="en-US" sz="1600" dirty="0"/>
          </a:p>
          <a:p>
            <a:r>
              <a:rPr lang="es-ES_tradnl" sz="1600" dirty="0" smtClean="0"/>
              <a:t>Medición </a:t>
            </a:r>
            <a:r>
              <a:rPr lang="es-ES_tradnl" sz="1600" dirty="0"/>
              <a:t>del impacto en la opinión pública sobre determinadas medidas políticas. </a:t>
            </a:r>
            <a:endParaRPr lang="en-US" sz="1600" dirty="0"/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b="1" dirty="0">
                <a:solidFill>
                  <a:srgbClr val="C00000"/>
                </a:solidFill>
              </a:rPr>
              <a:t>Posicionamiento en </a:t>
            </a:r>
            <a:r>
              <a:rPr lang="es-ES_tradnl" sz="1600" b="1" dirty="0" smtClean="0">
                <a:solidFill>
                  <a:srgbClr val="C00000"/>
                </a:solidFill>
              </a:rPr>
              <a:t>buscadores SEO </a:t>
            </a:r>
            <a:r>
              <a:rPr lang="es-ES_tradnl" sz="1600" b="1" dirty="0">
                <a:solidFill>
                  <a:srgbClr val="C00000"/>
                </a:solidFill>
              </a:rPr>
              <a:t>/ SEM. 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La relevancia y las posibilidades de búsquedas, la accesibilidad a la información destacada del momento. 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155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Consultoría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7</a:t>
            </a:fld>
            <a:endParaRPr lang="es-ES_tradnl"/>
          </a:p>
        </p:txBody>
      </p:sp>
      <p:sp>
        <p:nvSpPr>
          <p:cNvPr id="5" name="Rectangle 4"/>
          <p:cNvSpPr/>
          <p:nvPr/>
        </p:nvSpPr>
        <p:spPr>
          <a:xfrm>
            <a:off x="4664968" y="1484783"/>
            <a:ext cx="3960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>
                <a:solidFill>
                  <a:srgbClr val="C00000"/>
                </a:solidFill>
              </a:rPr>
              <a:t>Estrategia y Desempeño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 smtClean="0"/>
              <a:t>Proponemos la participación activa en la estrategia de negocio con apoyatura en la toma de decisiones críticas. 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776536" y="3019785"/>
            <a:ext cx="4680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 smtClean="0">
                <a:solidFill>
                  <a:srgbClr val="C00000"/>
                </a:solidFill>
              </a:rPr>
              <a:t>Organización y Procesos</a:t>
            </a:r>
            <a:endParaRPr lang="en-US" sz="1600" b="1" dirty="0" smtClean="0">
              <a:solidFill>
                <a:srgbClr val="C00000"/>
              </a:solidFill>
            </a:endParaRPr>
          </a:p>
          <a:p>
            <a:r>
              <a:rPr lang="es-ES_tradnl" sz="1600" dirty="0" smtClean="0"/>
              <a:t>Mediante el diseño y montaje de las mejores prácticas operativas y de medición del desempeño, apoyamos a nuestros clientes en la gestión exitosa de sus procesos de negocio. 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3927649" y="4679265"/>
            <a:ext cx="58498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>
                <a:solidFill>
                  <a:srgbClr val="C00000"/>
                </a:solidFill>
              </a:rPr>
              <a:t>Tecnología e Información</a:t>
            </a:r>
            <a:endParaRPr lang="en-US" sz="1600" b="1" dirty="0">
              <a:solidFill>
                <a:srgbClr val="C00000"/>
              </a:solidFill>
            </a:endParaRPr>
          </a:p>
          <a:p>
            <a:r>
              <a:rPr lang="es-ES_tradnl" sz="1600" dirty="0"/>
              <a:t>Los enfoques de Estrategia y Desempeño y de Organización y Procesos, orientan sus objetivos al uso de las herramientas con tecnología de la información</a:t>
            </a:r>
            <a:r>
              <a:rPr lang="es-ES_tradnl" sz="1600" dirty="0" smtClean="0"/>
              <a:t>.</a:t>
            </a:r>
          </a:p>
          <a:p>
            <a:r>
              <a:rPr lang="es-ES_tradnl" sz="1600" dirty="0"/>
              <a:t>El estudio, diseño, desarrollo, implementación, soporte o dirección de los sistemas de información computarizados, en particular de software de aplicación y hardware de </a:t>
            </a:r>
            <a:r>
              <a:rPr lang="es-ES_tradnl" sz="1600" dirty="0" smtClean="0"/>
              <a:t>computadoras.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19" y="1375319"/>
            <a:ext cx="3303405" cy="12961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633" y="2898500"/>
            <a:ext cx="3600400" cy="15660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55" y="4797152"/>
            <a:ext cx="3688558" cy="149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7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Nuestra Diferencia Competitiva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8</a:t>
            </a:fld>
            <a:endParaRPr lang="es-ES_tradnl"/>
          </a:p>
        </p:txBody>
      </p:sp>
      <p:sp>
        <p:nvSpPr>
          <p:cNvPr id="7" name="Rectangle 6"/>
          <p:cNvSpPr/>
          <p:nvPr/>
        </p:nvSpPr>
        <p:spPr>
          <a:xfrm>
            <a:off x="416496" y="1743194"/>
            <a:ext cx="4392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b="1" dirty="0" smtClean="0">
                <a:solidFill>
                  <a:srgbClr val="C00000"/>
                </a:solidFill>
              </a:rPr>
              <a:t>Servicios </a:t>
            </a:r>
            <a:r>
              <a:rPr lang="es-ES_tradnl" sz="1600" b="1" dirty="0">
                <a:solidFill>
                  <a:srgbClr val="C00000"/>
                </a:solidFill>
              </a:rPr>
              <a:t>/ Productos Personalizados </a:t>
            </a:r>
            <a:r>
              <a:rPr lang="es-ES_tradnl" sz="1600" dirty="0"/>
              <a:t>cuya materia prima es la unión de las Tecnologías Informáticas con la Administración y Políticas Públicas, a fin de brindar soluciones a las necesidades de participación, información, seguimiento, monitoreo, control y evaluación del políticas por parte de la Sociedad. </a:t>
            </a:r>
            <a:endParaRPr lang="en-US" sz="1600" dirty="0"/>
          </a:p>
          <a:p>
            <a:r>
              <a:rPr lang="es-ES_tradnl" sz="1600" dirty="0"/>
              <a:t> </a:t>
            </a:r>
            <a:endParaRPr lang="en-US" sz="1600" dirty="0"/>
          </a:p>
          <a:p>
            <a:r>
              <a:rPr lang="es-ES_tradnl" sz="1600" dirty="0"/>
              <a:t>Los Productos resultantes cumplen las exigencias del </a:t>
            </a:r>
            <a:r>
              <a:rPr lang="es-ES_tradnl" sz="1600" b="1" dirty="0">
                <a:solidFill>
                  <a:srgbClr val="C00000"/>
                </a:solidFill>
              </a:rPr>
              <a:t>Nuevo Management Público y Gobierno Digital </a:t>
            </a:r>
            <a:r>
              <a:rPr lang="es-ES_tradnl" sz="1600" dirty="0"/>
              <a:t>con Organizaciones en Red.</a:t>
            </a:r>
            <a:endParaRPr lang="en-US" sz="1600" dirty="0"/>
          </a:p>
          <a:p>
            <a:r>
              <a:rPr lang="es-ES_tradnl" sz="1600" dirty="0"/>
              <a:t> </a:t>
            </a:r>
            <a:endParaRPr lang="en-US" sz="1600" dirty="0"/>
          </a:p>
          <a:p>
            <a:r>
              <a:rPr lang="es-ES_tradnl" sz="1600" dirty="0"/>
              <a:t>Esta diferenciación nos permite afirmar que </a:t>
            </a:r>
            <a:endParaRPr lang="en-US" sz="1600" dirty="0"/>
          </a:p>
          <a:p>
            <a:r>
              <a:rPr lang="es-ES_tradnl" sz="1600" dirty="0"/>
              <a:t>“no tecnificamos a las sociedades y organizaciones”; </a:t>
            </a:r>
            <a:endParaRPr lang="en-US" sz="1600" dirty="0"/>
          </a:p>
          <a:p>
            <a:r>
              <a:rPr lang="es-ES_tradnl" sz="1600" dirty="0"/>
              <a:t>muy por el contrario, </a:t>
            </a:r>
            <a:r>
              <a:rPr lang="es-ES_tradnl" sz="2000" b="1" dirty="0">
                <a:solidFill>
                  <a:srgbClr val="C00000"/>
                </a:solidFill>
              </a:rPr>
              <a:t>“socializamos las tecnologías“.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024" y="1916832"/>
            <a:ext cx="4038301" cy="413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3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7B8A6-DA84-904F-9D68-0A83C46B2FC5}" type="slidenum">
              <a:rPr lang="es-ES_tradnl" smtClean="0"/>
              <a:pPr/>
              <a:t>9</a:t>
            </a:fld>
            <a:endParaRPr lang="es-ES_tradnl"/>
          </a:p>
        </p:txBody>
      </p:sp>
      <p:sp>
        <p:nvSpPr>
          <p:cNvPr id="2" name="Rectangle 1"/>
          <p:cNvSpPr/>
          <p:nvPr/>
        </p:nvSpPr>
        <p:spPr>
          <a:xfrm>
            <a:off x="2667697" y="2948751"/>
            <a:ext cx="43568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>
                <a:solidFill>
                  <a:schemeClr val="bg1">
                    <a:lumMod val="50000"/>
                  </a:schemeClr>
                </a:solidFill>
              </a:rPr>
              <a:t>Oclix</a:t>
            </a:r>
            <a:r>
              <a:rPr lang="en-US" sz="7200" dirty="0">
                <a:solidFill>
                  <a:srgbClr val="C00000"/>
                </a:solidFill>
              </a:rPr>
              <a:t>Group</a:t>
            </a:r>
          </a:p>
        </p:txBody>
      </p:sp>
    </p:spTree>
    <p:extLst>
      <p:ext uri="{BB962C8B-B14F-4D97-AF65-F5344CB8AC3E}">
        <p14:creationId xmlns:p14="http://schemas.microsoft.com/office/powerpoint/2010/main" val="7522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Equidad.thmx</Template>
  <TotalTime>6411</TotalTime>
  <Words>660</Words>
  <Application>Microsoft Office PowerPoint</Application>
  <PresentationFormat>A4 (210 x 297 mm)</PresentationFormat>
  <Paragraphs>94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Helvetica</vt:lpstr>
      <vt:lpstr>Tema de Office</vt:lpstr>
      <vt:lpstr>OCLIX GROUP  Presentación General de Servicios</vt:lpstr>
      <vt:lpstr>Introducción</vt:lpstr>
      <vt:lpstr>Nuestro Horizonte</vt:lpstr>
      <vt:lpstr>Gobierno Digital</vt:lpstr>
      <vt:lpstr>Servicios</vt:lpstr>
      <vt:lpstr>Social Media</vt:lpstr>
      <vt:lpstr>Consultoría</vt:lpstr>
      <vt:lpstr>Nuestra Diferencia Competitiva</vt:lpstr>
      <vt:lpstr> </vt:lpstr>
    </vt:vector>
  </TitlesOfParts>
  <Company>Magna Consult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Oclix Group</dc:creator>
  <cp:lastModifiedBy>oclixDV</cp:lastModifiedBy>
  <cp:revision>103</cp:revision>
  <dcterms:created xsi:type="dcterms:W3CDTF">2011-12-09T16:12:20Z</dcterms:created>
  <dcterms:modified xsi:type="dcterms:W3CDTF">2016-05-19T22:18:47Z</dcterms:modified>
</cp:coreProperties>
</file>